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0" r:id="rId2"/>
    <p:sldId id="362" r:id="rId3"/>
    <p:sldId id="390" r:id="rId4"/>
    <p:sldId id="391" r:id="rId5"/>
    <p:sldId id="392" r:id="rId6"/>
    <p:sldId id="393" r:id="rId7"/>
    <p:sldId id="345" r:id="rId8"/>
    <p:sldId id="339" r:id="rId9"/>
    <p:sldId id="367" r:id="rId10"/>
    <p:sldId id="395" r:id="rId11"/>
    <p:sldId id="344" r:id="rId12"/>
    <p:sldId id="396" r:id="rId13"/>
    <p:sldId id="397" r:id="rId14"/>
    <p:sldId id="398" r:id="rId15"/>
    <p:sldId id="338" r:id="rId16"/>
    <p:sldId id="340" r:id="rId17"/>
    <p:sldId id="370" r:id="rId18"/>
    <p:sldId id="371" r:id="rId19"/>
    <p:sldId id="372" r:id="rId20"/>
    <p:sldId id="337" r:id="rId21"/>
    <p:sldId id="399" r:id="rId22"/>
    <p:sldId id="363" r:id="rId23"/>
    <p:sldId id="379" r:id="rId24"/>
    <p:sldId id="380" r:id="rId25"/>
    <p:sldId id="382" r:id="rId26"/>
    <p:sldId id="384" r:id="rId27"/>
    <p:sldId id="386" r:id="rId28"/>
    <p:sldId id="388" r:id="rId29"/>
    <p:sldId id="400" r:id="rId30"/>
    <p:sldId id="360" r:id="rId31"/>
    <p:sldId id="401" r:id="rId32"/>
    <p:sldId id="402" r:id="rId33"/>
    <p:sldId id="316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FFCC"/>
    <a:srgbClr val="3366FF"/>
    <a:srgbClr val="99CCFF"/>
    <a:srgbClr val="FF99FF"/>
    <a:srgbClr val="FFCCFF"/>
    <a:srgbClr val="FFFFCC"/>
    <a:srgbClr val="3333FF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8" autoAdjust="0"/>
  </p:normalViewPr>
  <p:slideViewPr>
    <p:cSldViewPr>
      <p:cViewPr>
        <p:scale>
          <a:sx n="78" d="100"/>
          <a:sy n="78" d="100"/>
        </p:scale>
        <p:origin x="-24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44AE-4DEB-46F7-8006-BAA658A0F297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53D7-4CEA-46BB-9BC2-1B6CE17C2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2156-62BF-4099-8929-E559DE8CFAC1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724B-2814-438B-A08F-C08440688B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2514-5EBF-45E9-A4B0-C9AB1EDE6114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13FF-0B5B-411D-8814-D66B60C879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AF0-65F8-429D-916A-EC4EE3CB5735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4C57-CEC9-4EAA-821A-4B82E68138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E517-D452-4958-B3E1-B0347293B895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D79F-2521-471E-868B-ECC9E7EAD9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AFBF-7600-4997-A663-5EFAA44369E5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A983-FA62-4BEF-8870-2B9EFA21AB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F705-B317-4F06-8818-4F9E9CAEAFC5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7D2A-1A1F-488C-819B-E91E5E1D34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E7BE-FE15-4144-83D1-A6F080217AFA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604A-2444-44B5-AC56-63D82011E7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B363-0A03-42FF-B7F4-9C1536A8F68E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BFCC-9B3B-4941-9142-5941DD884F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B818-E9FC-4367-832B-D781A712873F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EC92-9B97-43F3-A934-46BAE6D4B4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5691-95EF-4817-B9AC-B98500CD2C80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FCAB-B15D-4495-A74F-09CF057AD0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CD76-C375-436D-A4CE-7417B9B4B483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5AD1-23D0-4133-890B-2A2322AA78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1AF5C1-EEF1-421D-85C7-4DEEDFB6C1D2}" type="datetime1">
              <a:rPr lang="fr-FR" smtClean="0"/>
              <a:pPr>
                <a:defRPr/>
              </a:pPr>
              <a:t>27/08/2013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117416-48AF-4484-A3C5-91FA356E99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&#1050;&#1072;&#1087;&#1088;&#1072;&#1085;&#1086;&#1074;&#1072;_&#1087;&#1088;&#1086;&#1077;&#1082;&#1090;.mp4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t="-10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3645024"/>
            <a:ext cx="871296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spc="1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Организация </a:t>
            </a:r>
          </a:p>
          <a:p>
            <a:pPr algn="ctr">
              <a:defRPr/>
            </a:pPr>
            <a:r>
              <a:rPr lang="ru-RU" sz="4000" spc="1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внеурочной деятельности </a:t>
            </a:r>
          </a:p>
          <a:p>
            <a:pPr algn="ctr">
              <a:defRPr/>
            </a:pPr>
            <a:r>
              <a:rPr lang="ru-RU" sz="4000" spc="1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учителем английского языка</a:t>
            </a:r>
            <a:endParaRPr lang="ru-RU" sz="4000" spc="1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" y="5715000"/>
            <a:ext cx="87153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spc="1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Т.М.Капранова</a:t>
            </a:r>
            <a:r>
              <a:rPr lang="ru-RU" sz="2800" spc="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ru-RU" sz="2800" spc="1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ru-RU" spc="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заместитель директора по </a:t>
            </a:r>
            <a:r>
              <a:rPr lang="ru-RU" spc="1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НМР</a:t>
            </a:r>
            <a:endParaRPr lang="ru-RU" spc="1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defRPr/>
            </a:pPr>
            <a:r>
              <a:rPr lang="ru-RU" spc="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«</a:t>
            </a:r>
            <a:r>
              <a:rPr lang="ru-RU" spc="1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Новолядинская</a:t>
            </a:r>
            <a:r>
              <a:rPr lang="ru-RU" spc="1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СОШ»</a:t>
            </a:r>
          </a:p>
        </p:txBody>
      </p:sp>
      <p:pic>
        <p:nvPicPr>
          <p:cNvPr id="2057" name="Picture 9" descr="H:\моя аттестация\завуч\аттестация_учитель\КапрановаТМ\картинки\9 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5724" y="1357298"/>
            <a:ext cx="1667450" cy="15716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F:\аттестация_учитель\картинки\7 011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6876256" y="1340768"/>
            <a:ext cx="1512168" cy="15867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Users\Каб.216_1\Pictures\в2.pn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2483768" y="332656"/>
            <a:ext cx="4392488" cy="30243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какой форме организуется внеурочная деятельность?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 на основе вариативной составляющей базисного учебного (образовательного) плана,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организуемая участниками образовательного процесса, отличная от урочной системы обучения: экскурсии, кружки, секции, круглые столы, конференции, диспуты,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КВНы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школьные научные общества, олимпиады, соревнования, поисковые и научные исследования и т.д.;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направлениям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деятельности учащихся, позволяющие в полной мере реализовать Требования Федеральных государственных образовательных стандартов общего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существуют формы организации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внеурочной деятельности?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6876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экскурсии,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кружки,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секции,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круглые столы,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конференции,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диспуты,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школьные научные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общества,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поисковые и научные исследования, </a:t>
            </a:r>
          </a:p>
          <a:p>
            <a:pPr indent="268288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общественно полезные практики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26625" name="Picture 1" descr="C:\Users\Каб.216_1\Pictures\87451546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3851920" y="1340768"/>
            <a:ext cx="2700809" cy="21626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6626" name="Picture 2" descr="C:\Users\Каб.216_1\Pictures\41644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228184" y="2924944"/>
            <a:ext cx="2669047" cy="216024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191683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606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Каково  соотношение аудиторных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внеуадиторных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занятий?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5273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аудиторных занятий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должно превышать 50%.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221088"/>
            <a:ext cx="9144000" cy="208823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29309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Предполагается ли перерыв между урочной и внеурочной деятельностью?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22920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перерыв должен быть не менее 45 минут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492896"/>
            <a:ext cx="9144000" cy="136815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56490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организуется внеурочная деятельность?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314096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 уроков и в каникулярное время.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9144000" cy="208823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3671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времени отводится на внеурочную деятельность?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024" y="177281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более 10 часов в неделю</a:t>
            </a:r>
          </a:p>
          <a:p>
            <a:pPr algn="r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определяется самим ОУ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429000"/>
            <a:ext cx="9144000" cy="280831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5730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Какова продолжительность внеурочного занятия?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4149080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зависит от возраста и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вида деятельности</a:t>
            </a:r>
            <a:r>
              <a:rPr lang="ru-RU" sz="2800" smtClean="0"/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1-2 классов  - не более 50 мин </a:t>
            </a:r>
          </a:p>
          <a:p>
            <a:pPr algn="r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3-11 классов – не более полутора часов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2.4.2.2821-10)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реализацию чего направлена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 на основе вариативной составляющей базисного учебного (образовательного) плана, организуемая участниками образовательного процесса, отличная от урочной системы обучения: экскурсии, кружки, секции, круглые столы, конференции, диспуты,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школьные научные общества, олимпиады, соревнования, поисковые и научные исследования и т.д.;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занятия по направлениям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деятельности учащихся, позволяющие в полной мере реализовать Требования Федеральных государственных образовательных стандартов общего образования.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Какова основная цель внеурочной деятельности?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6876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направлена на достижение результатов освоения основной образовательной программы. Но в первую очередь – это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достижение личностных 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результатов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Это определяет и специфику внеурочной деятельности, в ходе которой обучающийся не только и даже не столько должен узнать, сколько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научиться действовать, чувствовать, принимать решения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др.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Каковы основные задачи внеурочной деятельности?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включение обучающихся в разностороннюю деятельность в свободное от учебы время;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навыков позитивного коммуникативного общения;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трудолюбия, способности к преодолению трудностей, целеустремленности и настойчивости в достижении результатов;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позитивного отношения к базовым общественным ценностям: человек, семья, отечество, природа, мир, знания, труд, культура;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информационной поддержки обучающихся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230425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046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базе каких заведений может быть организована внеурочная деятельность?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55679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Школа, учреждения дополнительного образования, учреждения культуры и спорта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3016"/>
            <a:ext cx="9144000" cy="244827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64502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может вести внеурочное занятие?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58112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Учитель, педагог дополнительного образования, другие специалисты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191683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0466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участвует в выборе содержания внеурочной деятельности?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19675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Обучающиеся и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их родители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73016"/>
            <a:ext cx="9144000" cy="244827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64502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реализацию каких программ организуется внеурочная деятельность?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79715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 внеурочной деятельности и программ дополнительного образования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2232248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046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реализуются программы внеурочной деятельности?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13" name="Прямоугольник 12"/>
          <p:cNvSpPr/>
          <p:nvPr/>
        </p:nvSpPr>
        <p:spPr>
          <a:xfrm>
            <a:off x="359024" y="98072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 могут реализовываться как в отдельно взятом классе, так и в свободных объединениях школьников одной возрастной группы.</a:t>
            </a:r>
          </a:p>
        </p:txBody>
      </p:sp>
      <p:pic>
        <p:nvPicPr>
          <p:cNvPr id="20481" name="Picture 1" descr="C:\Users\Каб.216_1\Pictures\тетрадь-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09784">
            <a:off x="4634753" y="2925579"/>
            <a:ext cx="4138310" cy="310635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0482" name="Picture 2" descr="C:\Users\Каб.216_1\Pictures\Рисунок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78893">
            <a:off x="253583" y="3051176"/>
            <a:ext cx="3583440" cy="281285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«Внеклассная работа»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124743"/>
          <a:ext cx="8640960" cy="5559861"/>
        </p:xfrm>
        <a:graphic>
          <a:graphicData uri="http://schemas.openxmlformats.org/drawingml/2006/table">
            <a:tbl>
              <a:tblPr/>
              <a:tblGrid>
                <a:gridCol w="2232248"/>
                <a:gridCol w="6408712"/>
              </a:tblGrid>
              <a:tr h="2377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Источник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Понятие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ВНЕКЛАССНАЯ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словарь. / под ред. И. А. Каирова.– М., 1960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Внеклассная работа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это организованные и целенаправленные занятия с учащимися, проводимые школой для расширения и углубления знаний, умений, навыков развития индивидуальных способностей учащихся, а также как организация их разумного отдыха.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Педагогическая энциклопедия. / под ред. И.А. Каирова и Ф.Н. Петрова. – М., 1964. – т.1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Внеклассная работа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это составная часть учебно-воспитательной работы школы, которая организуется во внеурочное время пионерской и комсомольской организациями, другими органами детского самоуправления при активной помощи и тактичном руководстве со стороны педагогов и, прежде всего, классных руководителей и вожатых.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 методики преподавания. / Верзилин Н.М. – М.: Просвещение, 1983. Проблемы методики преподавания. / Верзилин Н.М. – М.: Просвещение, 1983.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Большинство авторов считают, что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внеклассная работа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учебно-воспитательный процесс, реализуемый во внеурочное время сверх учебного плана и обязательной программы коллективом учителей и учеников или работников и учащихся учреждений дополнительного образования на добровольных началах, обязательно с учетом интересов всех ее участников, являясь неотъемлемой составной частью воспитательного процесса.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Каковы основные принципы организации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внеурочной деятельности?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2880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учёт возрастных особенностей;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сочетание индивидуальных и коллективных форм работы;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связь теории с практикой;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доступность и наглядность;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включение в активную жизненную позицию.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4664"/>
            <a:ext cx="9144000" cy="30243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2068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документы ведутся по внеурочной деятельности?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024" y="1196752"/>
            <a:ext cx="8533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Журналы учета по объединениям, где фиксируется тематика занятия и посещаемость занятий обучающимися. Содержание в журнале должно соответствовать содержанию программы</a:t>
            </a:r>
          </a:p>
        </p:txBody>
      </p:sp>
      <p:pic>
        <p:nvPicPr>
          <p:cNvPr id="56322" name="Picture 2" descr="C:\Users\Каб.216_1\Pictures\в1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8213">
            <a:off x="4835305" y="3747034"/>
            <a:ext cx="3312368" cy="2674047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6323" name="Picture 3" descr="C:\Users\Каб.216_1\Pictures\в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75975">
            <a:off x="467544" y="3789040"/>
            <a:ext cx="3295161" cy="259382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68760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pPr marL="450850" indent="-4508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</a:p>
          <a:p>
            <a:pPr marL="450850" indent="-4508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Положение об организации внеурочной деятельности</a:t>
            </a:r>
          </a:p>
          <a:p>
            <a:pPr marL="450850" indent="-4508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Положение о программах внеурочной деятельности</a:t>
            </a:r>
          </a:p>
          <a:p>
            <a:pPr marL="450850" indent="-45085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Положение о программах дополнительного образования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программы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5679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268288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8640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Реквизиты утверждения (протокол МС и приказ директора по школе)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 программы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развития личности школьника, в рамках которого будет реализовываться программа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внеурочной деятельности, в рамках которого будет реализовываться программа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 обучающихся, на которых ориентирована программа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Разработчик программы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Обоснование актуальности программы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Указание назначения программы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Указания количества часов, предполагаемых для реализации программы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Выделение предусмотренных программой особенностей работы с детьми (если такие есть)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Тематическое планирование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Оформляется в виде таблицы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Названия модулей, разделов и тем внеурочных занятий</a:t>
            </a:r>
          </a:p>
          <a:p>
            <a:pPr marL="622300" indent="-268288" algn="just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22300" indent="-268288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Соответствующее им количество часов (аудиторных и внеаудиторных)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занятий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84784"/>
            <a:ext cx="8461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365125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Важно указать к каждой теме, что именно будет проходиться на занятиях; о чем будет вестись разговор; что будут делать педагог и обучающиеся; какие формы работы будут использоваться и т.п.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программы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268288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уровня результатов:</a:t>
            </a:r>
          </a:p>
          <a:p>
            <a:pPr marL="622300" indent="-268288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11212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получение обучающимся социально-значимых знаний (об общественных нормах, устройстве общества, первичное понимание социальной реальности и повседневной жизни)</a:t>
            </a:r>
          </a:p>
          <a:p>
            <a:pPr marL="811212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11212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- развитие социально-значимых отношений (к семье, Отечеству, государству и т.д.)</a:t>
            </a:r>
          </a:p>
          <a:p>
            <a:pPr marL="811212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11212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- приобретение обучающимся опыта самостоятельного общественного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(интеграция)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6876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АЯ + театр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АЯ + хор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АЯ + театр/хор + ИКТ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АЯ + ИЗО + Технология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АЯ + ИЗО</a:t>
            </a:r>
          </a:p>
          <a:p>
            <a:pPr marL="450850" indent="-450850">
              <a:buFont typeface="Arial" pitchFamily="34" charset="0"/>
              <a:buChar char="•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«Внеклассная работа»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3" y="1196752"/>
          <a:ext cx="8784974" cy="5107240"/>
        </p:xfrm>
        <a:graphic>
          <a:graphicData uri="http://schemas.openxmlformats.org/drawingml/2006/table">
            <a:tbl>
              <a:tblPr/>
              <a:tblGrid>
                <a:gridCol w="2304255"/>
                <a:gridCol w="2592288"/>
                <a:gridCol w="3888431"/>
              </a:tblGrid>
              <a:tr h="1018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Источник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Понятие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ВНЕКЛАССНАЯ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ВНЕУРОЧНАЯ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Личностно-гуманная основа педагогического процесса. / Амонашвили Ш.А. - М., “Университет”, 1990 г.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Внеурочная работа -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составная часть учебно-воспитательного процесса школы, одна из форм организации свободного времени учащихся. Направления, формы и методы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внеурочной (внеклассной) работы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практически совпадают с направлениями, формами и методами дополнительного образования детей.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5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Российская педагогическая энциклопедия. / под ред. В.В. Давыдова. – М., 1993-1999.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Внеурочная работа, внеклассная работа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составная часть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учебно-воспитатательного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процесса в школе, одна из форм организации свободного времени учащихся. В. р. в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дорев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России проводилась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заведениями гл. обр. в виде занятий творчеством, организации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вечеров и др. Большое развитие В. р. получила после Окт. революции, когда в школах начали активно создаваться разнообразные кружки,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самодеят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коллективы, агитбригады. А. С. Макаренко, С. Т.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Шацкий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В. Н.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Сорока-Росинский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др. педагоги рассматривали В. р. как неотъемлемую часть воспитания личности, основанного на принципах добровольности, активности и самостоятельности.</a:t>
                      </a:r>
                    </a:p>
                  </a:txBody>
                  <a:tcPr marL="21432" marR="21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6876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основе серии книг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“Read up”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к ЕГЭ и ГИА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87889">
            <a:off x="181307" y="2763320"/>
            <a:ext cx="2304256" cy="317039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50866">
            <a:off x="2366661" y="3765724"/>
            <a:ext cx="2033326" cy="275705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59967">
            <a:off x="4984174" y="2551228"/>
            <a:ext cx="1296144" cy="178068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305212">
            <a:off x="7174531" y="4799218"/>
            <a:ext cx="1366575" cy="18722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67397">
            <a:off x="6011643" y="4559414"/>
            <a:ext cx="1368152" cy="18933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598095">
            <a:off x="4883701" y="4664074"/>
            <a:ext cx="1352550" cy="18669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83384">
            <a:off x="6190885" y="2422656"/>
            <a:ext cx="1296144" cy="179365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763704">
            <a:off x="7475059" y="2770900"/>
            <a:ext cx="1311574" cy="18002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Примерная структура проектной или исследовательской работы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pPr marL="450850" indent="-450850">
              <a:buFont typeface="Arial" pitchFamily="34" charset="0"/>
              <a:buChar char="•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>
              <a:buFont typeface="Arial" pitchFamily="34" charset="0"/>
              <a:buChar char="•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484784"/>
            <a:ext cx="8640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268288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http://standart.edu.ru/catalog.aspx?CatalogId=773</a:t>
            </a:r>
          </a:p>
          <a:p>
            <a:pPr marL="354013" indent="-268288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http://www.ecosystema.ru/03programs/publ/korost/1_1_2.htm</a:t>
            </a: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http://www.englishteachers.ru/Shop.html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http://www.ecobest.ru/snip/folder-sanpin/list-sanpin2-4-4-1251-03.html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http://www.rg.ru/2011/03/16/sanpin-dok.html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http://www.fgos-kurgan.narod.ru/Doc/fgos-noo.doc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http://www.fgos-kurgan.narod.ru/Doc/prikaz_373.doc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http://www.fgos-kurgan.narod.ru/Doc/prikaz_1241.doc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http://www.fgos-kurgan.narod.ru/Doc/prikaz_2357.pdf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http://www.fgos-kurgan.narod.ru/Doc/fgos-ooo.doc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http://www.fgos-kurgan.narod.ru/Doc/prikaz_1897.doc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268288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http://www.fgos-kurgan.narod.ru/norm_federal.htm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14813"/>
            <a:ext cx="9144000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spc="1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7200" b="1" i="1" spc="1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857364"/>
            <a:ext cx="15478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1714488"/>
            <a:ext cx="1571636" cy="14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2" name="Picture 2" descr="C:\Users\Каб.216_1\Pictures\в6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55776" y="980728"/>
            <a:ext cx="4176464" cy="24482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«Внеклассная работа»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124744"/>
          <a:ext cx="8640960" cy="5366374"/>
        </p:xfrm>
        <a:graphic>
          <a:graphicData uri="http://schemas.openxmlformats.org/drawingml/2006/table">
            <a:tbl>
              <a:tblPr/>
              <a:tblGrid>
                <a:gridCol w="2376265"/>
                <a:gridCol w="2952328"/>
                <a:gridCol w="1728192"/>
                <a:gridCol w="1584175"/>
              </a:tblGrid>
              <a:tr h="17833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Источник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Понятие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ВНЕКЛАССНАЯ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ВНЕУРОЧНАЯ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ВНЕУЧЕБНАЯ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Педагогика: учебное пособие для студентов педагогических учебных заведений /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В.А.Сластенин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И.Ф.Исаев, А.И.Мищенко,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Е.Н.Шиянов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— М.: Школа-Пресс, 1997.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Внеклассная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работа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организуется школой и чаще всего в стенах школы, а внешкольная - учреждениями дополнительного образования, как правило, на их базе.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Внеучебная (внеурочная) работа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может рассматриваться как </a:t>
                      </a:r>
                      <a:r>
                        <a:rPr lang="ru-RU" sz="1600" i="1">
                          <a:latin typeface="Times New Roman"/>
                          <a:ea typeface="Calibri"/>
                          <a:cs typeface="Times New Roman"/>
                        </a:rPr>
                        <a:t>внеклассная и внешкольная. 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Внеклассная организуется школой и чаще всего в стенах школы, а внешкольная - учреждениями дополнительного образования, как правило, на их базе.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Федеральный государственный образовательный стандарт второго поколения: Методические рекомендации по развитию дополнительного образования детей в общеобразовательных учреждениях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Внеурочная (внеклассная) работа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понимается сегодня преимущественно как деятельность, организуемая с классом, группой обучающихся во внеурочное время для удовлетворения потребностей школьников в содержательном досуге (праздники, вечера, дискотеки, походы), их участия в самоуправлении и общественно полезной деятельности, детских общественных объединениях и организациях. Эта работа позволяет педагогам выявить у своих подопечных потенциальные возможности и интересы, помочь ребенку их реализовать.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126" marR="29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0"/>
            <a:ext cx="752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Внеурочная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внеучебная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323528" y="119675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организация на основе вариативной составляющей базисного учебного (образовательного) плана, организуемая участниками образовательного процесса, отличная от урочной системы обучения: экскурсии, кружки, секции, круглые столы, конференции, диспуты,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школьные научные общества, олимпиады, соревнования, поисковые и научные исследования и т.д.; занятия по направлениям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деятельности учащихся, позволяющие в полной мере реализовать Требования Федеральных государственных образовательных стандартов общего образования.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б.216_1\Pictures\logo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2843808" cy="77558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счет какой части учебного плана организуется внеурочная деятельность?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организация на основе вариативной составляющей базисного учебного (образовательного) плана,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организуемая участниками образовательного процесса, отличная от урочной системы обучения: экскурсии, кружки, секции, круглые столы, конференции, диспуты,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школьные научные общества, олимпиады, соревнования, поисковые и научные исследования и т.д.; занятия по направлениям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деятельности учащихся, позволяющие в полной мере реализовать Требования Федеральных государственных образовательных стандартов общего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направления внеурочной деятельности закреплены в ФГОС?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8884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спортивно-оздоровительное,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духовно-нравственное, 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социальное, 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условия организации внеурочной деятельности должны учитываться в ОУ?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2880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Научно-методическое обеспечение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(Методический совет, ШМО и т.д.)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(оснащенность учебных кабинетов, спортзала,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досугового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центра и т.д.)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Информационное обеспечение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(наличие современного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оборудования и выхода в сеть Интернет)</a:t>
            </a:r>
          </a:p>
          <a:p>
            <a:pPr marL="450850" indent="-450850" algn="just"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Внешние связи и партнерство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(сотрудничество с УДО, учреждениями культуры и спорта, родителями)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144000" cy="2448272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9269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Учитывается ли внеурочная деятельность при определении максимально допустимой недельной нагрузки обучающихся?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CEC92-9B97-43F3-A934-46BAE6D4B41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2564904"/>
          </a:xfrm>
          <a:prstGeom prst="rect">
            <a:avLst/>
          </a:prstGeom>
          <a:solidFill>
            <a:srgbClr val="99CC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610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Учитывается ли внеурочная деятельность при определении объемов финансирования, направленных на реализацию основной образовательной программы?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53732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18448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119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C6D9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2823</TotalTime>
  <Words>1793</Words>
  <Application>Microsoft Office PowerPoint</Application>
  <PresentationFormat>Экран (4:3)</PresentationFormat>
  <Paragraphs>236</Paragraphs>
  <Slides>33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119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Каб.216_1</cp:lastModifiedBy>
  <cp:revision>396</cp:revision>
  <dcterms:created xsi:type="dcterms:W3CDTF">2010-12-04T04:26:26Z</dcterms:created>
  <dcterms:modified xsi:type="dcterms:W3CDTF">2013-08-27T11:41:03Z</dcterms:modified>
</cp:coreProperties>
</file>